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2"/>
  </p:notesMasterIdLst>
  <p:handoutMasterIdLst>
    <p:handoutMasterId r:id="rId13"/>
  </p:handoutMasterIdLst>
  <p:sldIdLst>
    <p:sldId id="433" r:id="rId5"/>
    <p:sldId id="443" r:id="rId6"/>
    <p:sldId id="444" r:id="rId7"/>
    <p:sldId id="446" r:id="rId8"/>
    <p:sldId id="445" r:id="rId9"/>
    <p:sldId id="457" r:id="rId10"/>
    <p:sldId id="413" r:id="rId11"/>
  </p:sldIdLst>
  <p:sldSz cx="12195175" cy="6858000"/>
  <p:notesSz cx="6797675" cy="9928225"/>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195A"/>
    <a:srgbClr val="0F46A7"/>
    <a:srgbClr val="970A82"/>
    <a:srgbClr val="FF3399"/>
    <a:srgbClr val="FF0000"/>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DA035-9960-408B-93BB-60F806AF25DD}" v="3" dt="2020-02-04T12:55:33.48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3" d="100"/>
          <a:sy n="63" d="100"/>
        </p:scale>
        <p:origin x="732" y="92"/>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430091"/>
            <a:ext cx="2945659"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9875" y="665163"/>
            <a:ext cx="6257925" cy="35194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473523"/>
            <a:ext cx="5709333" cy="4954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702084"/>
            <a:ext cx="934681" cy="222970"/>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37355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p.com/corporate/de/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4.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blue">
    <p:bg>
      <p:bgPr>
        <a:solidFill>
          <a:srgbClr val="00195A"/>
        </a:solidFill>
        <a:effectLst/>
      </p:bgPr>
    </p:bg>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97318721"/>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195A"/>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647991447"/>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6F2859FE-B410-4A33-8F65-BF8D846379ED}"/>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6" userDrawn="1">
          <p15:clr>
            <a:srgbClr val="FBAE40"/>
          </p15:clr>
        </p15:guide>
        <p15:guide id="7" orient="horz" pos="4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4"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5"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6"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www.sap.com/corporate/de/legal/copyright.html</a:t>
            </a:r>
            <a:r>
              <a:rPr lang="de-DE" sz="800" kern="1200" noProof="0" dirty="0">
                <a:solidFill>
                  <a:schemeClr val="tx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2" name="Linkedin icon with link" descr="Linkedin icon " title="Linkedin icon ">
            <a:hlinkClick r:id="rId5"/>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3" name="YouTube icon with link">
            <a:hlinkClick r:id="rId7"/>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14" name="Twitter icon with link" descr="Twitter icon" title="Twitter icon">
            <a:hlinkClick r:id="rId9"/>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15" name="Facebook icon with link">
            <a:hlinkClick r:id="rId11"/>
          </p:cNvPr>
          <p:cNvPicPr>
            <a:picLocks noChangeAspect="1"/>
          </p:cNvPicPr>
          <p:nvPr userDrawn="1"/>
        </p:nvPicPr>
        <p:blipFill>
          <a:blip r:embed="rId12"/>
          <a:stretch>
            <a:fillRect/>
          </a:stretch>
        </p:blipFill>
        <p:spPr>
          <a:xfrm>
            <a:off x="503997" y="1751480"/>
            <a:ext cx="363600" cy="363600"/>
          </a:xfrm>
          <a:prstGeom prst="rect">
            <a:avLst/>
          </a:prstGeom>
        </p:spPr>
      </p:pic>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9118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9"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blue">
    <p:bg>
      <p:bgPr>
        <a:solidFill>
          <a:srgbClr val="00195A"/>
        </a:solidFill>
        <a:effectLst/>
      </p:bgPr>
    </p:bg>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218914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8" r:id="rId8"/>
    <p:sldLayoutId id="2147483774" r:id="rId9"/>
    <p:sldLayoutId id="2147483779" r:id="rId10"/>
    <p:sldLayoutId id="2147483745" r:id="rId11"/>
    <p:sldLayoutId id="2147483760" r:id="rId12"/>
    <p:sldLayoutId id="2147483768" r:id="rId13"/>
    <p:sldLayoutId id="2147483769" r:id="rId14"/>
    <p:sldLayoutId id="2147483770" r:id="rId15"/>
    <p:sldLayoutId id="2147483744" r:id="rId16"/>
    <p:sldLayoutId id="2147483780" r:id="rId17"/>
    <p:sldLayoutId id="2147483757" r:id="rId18"/>
    <p:sldLayoutId id="2147483748" r:id="rId19"/>
    <p:sldLayoutId id="2147483771" r:id="rId20"/>
    <p:sldLayoutId id="2147483763" r:id="rId21"/>
    <p:sldLayoutId id="2147483751" r:id="rId22"/>
    <p:sldLayoutId id="2147483756" r:id="rId23"/>
    <p:sldLayoutId id="2147483740" r:id="rId24"/>
    <p:sldLayoutId id="2147483754" r:id="rId25"/>
    <p:sldLayoutId id="2147483755" r:id="rId2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hyperlink" Target="mailto:Vera.solomatina@sap.com"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a:xfrm>
            <a:off x="282601" y="5329272"/>
            <a:ext cx="11628000" cy="430887"/>
          </a:xfrm>
        </p:spPr>
        <p:txBody>
          <a:bodyPr/>
          <a:lstStyle/>
          <a:p>
            <a:r>
              <a:rPr lang="ru-RU" dirty="0"/>
              <a:t>Вера Соломатина</a:t>
            </a:r>
            <a:r>
              <a:rPr lang="en-US" dirty="0"/>
              <a:t>, HRD SAP CIS</a:t>
            </a:r>
            <a:r>
              <a:rPr lang="ru-RU" dirty="0"/>
              <a:t>, </a:t>
            </a:r>
            <a:r>
              <a:rPr lang="en-US" dirty="0"/>
              <a:t>2</a:t>
            </a:r>
            <a:r>
              <a:rPr lang="ru-RU" dirty="0"/>
              <a:t>1 октября</a:t>
            </a:r>
            <a:r>
              <a:rPr lang="en-US" dirty="0"/>
              <a:t>, 20</a:t>
            </a:r>
            <a:r>
              <a:rPr lang="ru-RU" dirty="0"/>
              <a:t>20</a:t>
            </a:r>
            <a:endParaRPr lang="en-US" dirty="0"/>
          </a:p>
        </p:txBody>
      </p:sp>
      <p:sp>
        <p:nvSpPr>
          <p:cNvPr id="7" name="Title"/>
          <p:cNvSpPr>
            <a:spLocks noGrp="1"/>
          </p:cNvSpPr>
          <p:nvPr>
            <p:ph type="title"/>
          </p:nvPr>
        </p:nvSpPr>
        <p:spPr>
          <a:xfrm>
            <a:off x="193149" y="2798357"/>
            <a:ext cx="11628000" cy="997196"/>
          </a:xfrm>
        </p:spPr>
        <p:txBody>
          <a:bodyPr/>
          <a:lstStyle/>
          <a:p>
            <a:r>
              <a:rPr lang="en-US" sz="6000" dirty="0">
                <a:latin typeface="BentonSans Book" panose="02000503000000020004" pitchFamily="2" charset="0"/>
              </a:rPr>
              <a:t>Digital Inclusion </a:t>
            </a:r>
            <a:br>
              <a:rPr lang="ru-RU" sz="6000" dirty="0">
                <a:latin typeface="BentonSans Book" panose="02000503000000020004" pitchFamily="2" charset="0"/>
              </a:rPr>
            </a:br>
            <a:br>
              <a:rPr lang="ru-RU" dirty="0">
                <a:latin typeface="BentonSans Book" panose="02000503000000020004" pitchFamily="2" charset="0"/>
              </a:rPr>
            </a:br>
            <a:r>
              <a:rPr lang="ru-RU" dirty="0">
                <a:latin typeface="BentonSans Book" panose="02000503000000020004" pitchFamily="2" charset="0"/>
              </a:rPr>
              <a:t>Трудоустройство сотрудников с инвалидностью </a:t>
            </a:r>
            <a:br>
              <a:rPr lang="en-US" dirty="0">
                <a:latin typeface="BentonSans Book" panose="02000503000000020004" pitchFamily="2" charset="0"/>
              </a:rPr>
            </a:br>
            <a:r>
              <a:rPr lang="ru-RU" dirty="0">
                <a:solidFill>
                  <a:schemeClr val="accent1"/>
                </a:solidFill>
                <a:latin typeface="BentonSans Book" panose="02000503000000020004" pitchFamily="2" charset="0"/>
              </a:rPr>
              <a:t>в технологической</a:t>
            </a:r>
            <a:r>
              <a:rPr lang="en-US" dirty="0">
                <a:solidFill>
                  <a:schemeClr val="accent1"/>
                </a:solidFill>
                <a:latin typeface="BentonSans Book" panose="02000503000000020004" pitchFamily="2" charset="0"/>
              </a:rPr>
              <a:t> </a:t>
            </a:r>
            <a:r>
              <a:rPr lang="ru-RU" dirty="0">
                <a:solidFill>
                  <a:schemeClr val="accent1"/>
                </a:solidFill>
                <a:latin typeface="BentonSans Book" panose="02000503000000020004" pitchFamily="2" charset="0"/>
              </a:rPr>
              <a:t>компании</a:t>
            </a:r>
            <a:endParaRPr lang="de-DE" dirty="0">
              <a:solidFill>
                <a:schemeClr val="accent1"/>
              </a:solidFill>
              <a:latin typeface="BentonSans Book" panose="02000503000000020004" pitchFamily="2" charset="0"/>
            </a:endParaRPr>
          </a:p>
        </p:txBody>
      </p:sp>
      <p:pic>
        <p:nvPicPr>
          <p:cNvPr id="6" name="Illustration" descr="Example of an illustration" title="Illustration for title slide"/>
          <p:cNvPicPr>
            <a:picLocks noGrp="1" noChangeAspect="1"/>
          </p:cNvPicPr>
          <p:nvPr>
            <p:ph type="pic" sz="quarter" idx="12"/>
          </p:nvPr>
        </p:nvPicPr>
        <p:blipFill>
          <a:blip r:embed="rId2"/>
          <a:srcRect t="3106" b="3106"/>
          <a:stretch>
            <a:fillRect/>
          </a:stretch>
        </p:blipFill>
        <p:spPr bwMode="invGray">
          <a:xfrm>
            <a:off x="1975" y="-347869"/>
            <a:ext cx="12193200" cy="3430006"/>
          </a:xfrm>
        </p:spPr>
      </p:pic>
    </p:spTree>
    <p:extLst>
      <p:ext uri="{BB962C8B-B14F-4D97-AF65-F5344CB8AC3E}">
        <p14:creationId xmlns:p14="http://schemas.microsoft.com/office/powerpoint/2010/main" val="181920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696357" y="3474854"/>
            <a:ext cx="3564000" cy="1691999"/>
          </a:xfrm>
        </p:spPr>
        <p:txBody>
          <a:bodyPr>
            <a:normAutofit fontScale="92500"/>
          </a:bodyPr>
          <a:lstStyle/>
          <a:p>
            <a:pPr algn="ctr" defTabSz="1219118" fontAlgn="base">
              <a:spcBef>
                <a:spcPct val="50000"/>
              </a:spcBef>
              <a:spcAft>
                <a:spcPct val="0"/>
              </a:spcAft>
              <a:buClr>
                <a:srgbClr val="F0AB00"/>
              </a:buClr>
            </a:pPr>
            <a:r>
              <a:rPr lang="ru-RU" sz="2400" kern="0" dirty="0">
                <a:solidFill>
                  <a:schemeClr val="accent1"/>
                </a:solidFill>
                <a:latin typeface="BentonSans Bold" panose="02000803000000020004" pitchFamily="2" charset="0"/>
                <a:ea typeface="Arial Unicode MS" pitchFamily="34" charset="-128"/>
                <a:cs typeface="Arial Unicode MS" pitchFamily="34" charset="-128"/>
              </a:rPr>
              <a:t>Вовлеченность сотрудников </a:t>
            </a:r>
            <a:endParaRPr lang="en-US" sz="2400" kern="0" dirty="0">
              <a:solidFill>
                <a:schemeClr val="accent1"/>
              </a:solidFill>
              <a:latin typeface="BentonSans Bold" panose="02000803000000020004" pitchFamily="2" charset="0"/>
              <a:ea typeface="Arial Unicode MS" pitchFamily="34" charset="-128"/>
              <a:cs typeface="Arial Unicode MS" pitchFamily="34" charset="-128"/>
            </a:endParaRPr>
          </a:p>
          <a:p>
            <a:pPr algn="ctr" defTabSz="1219118" fontAlgn="base">
              <a:spcBef>
                <a:spcPct val="50000"/>
              </a:spcBef>
              <a:spcAft>
                <a:spcPct val="0"/>
              </a:spcAft>
              <a:buClr>
                <a:srgbClr val="F0AB00"/>
              </a:buClr>
            </a:pPr>
            <a:r>
              <a:rPr lang="ru-RU" kern="0" dirty="0">
                <a:latin typeface="BentonSans Book" panose="02000503000000020004" pitchFamily="2" charset="0"/>
                <a:ea typeface="Arial Unicode MS" pitchFamily="34" charset="-128"/>
                <a:cs typeface="Arial Unicode MS" pitchFamily="34" charset="-128"/>
              </a:rPr>
              <a:t>Рабочая атмосфера без предрассудков привлекает, мотивирует,  и помогает удерживать сотрудников </a:t>
            </a:r>
          </a:p>
        </p:txBody>
      </p:sp>
      <p:sp>
        <p:nvSpPr>
          <p:cNvPr id="9" name="Text Placeholder 8"/>
          <p:cNvSpPr>
            <a:spLocks noGrp="1"/>
          </p:cNvSpPr>
          <p:nvPr>
            <p:ph type="body" sz="quarter" idx="12"/>
          </p:nvPr>
        </p:nvSpPr>
        <p:spPr>
          <a:xfrm>
            <a:off x="8193788" y="3474855"/>
            <a:ext cx="3564000" cy="1584599"/>
          </a:xfrm>
        </p:spPr>
        <p:txBody>
          <a:bodyPr>
            <a:normAutofit fontScale="92500" lnSpcReduction="10000"/>
          </a:bodyPr>
          <a:lstStyle/>
          <a:p>
            <a:pPr algn="ctr" defTabSz="1219118" fontAlgn="base">
              <a:spcBef>
                <a:spcPct val="50000"/>
              </a:spcBef>
              <a:spcAft>
                <a:spcPct val="0"/>
              </a:spcAft>
              <a:buClr>
                <a:srgbClr val="F0AB00"/>
              </a:buClr>
            </a:pPr>
            <a:r>
              <a:rPr lang="ru-RU" sz="2400" kern="0" dirty="0">
                <a:solidFill>
                  <a:schemeClr val="accent1"/>
                </a:solidFill>
                <a:latin typeface="BentonSans Bold" panose="02000803000000020004" pitchFamily="2" charset="0"/>
                <a:ea typeface="Arial Unicode MS" pitchFamily="34" charset="-128"/>
                <a:cs typeface="Arial Unicode MS" pitchFamily="34" charset="-128"/>
              </a:rPr>
              <a:t>Клиенты </a:t>
            </a:r>
            <a:endParaRPr lang="en-US" sz="2400" kern="0" dirty="0">
              <a:solidFill>
                <a:schemeClr val="accent1"/>
              </a:solidFill>
              <a:latin typeface="BentonSans Bold" panose="02000803000000020004" pitchFamily="2" charset="0"/>
              <a:ea typeface="Arial Unicode MS" pitchFamily="34" charset="-128"/>
              <a:cs typeface="Arial Unicode MS" pitchFamily="34" charset="-128"/>
            </a:endParaRPr>
          </a:p>
          <a:p>
            <a:pPr algn="ctr" defTabSz="1219118" fontAlgn="base">
              <a:spcBef>
                <a:spcPct val="50000"/>
              </a:spcBef>
              <a:spcAft>
                <a:spcPct val="0"/>
              </a:spcAft>
              <a:buClr>
                <a:srgbClr val="F0AB00"/>
              </a:buClr>
            </a:pPr>
            <a:r>
              <a:rPr lang="ru-RU" kern="0" dirty="0">
                <a:latin typeface="BentonSans Book" panose="02000503000000020004" pitchFamily="2" charset="0"/>
                <a:ea typeface="Arial Unicode MS" pitchFamily="34" charset="-128"/>
                <a:cs typeface="Arial Unicode MS" pitchFamily="34" charset="-128"/>
              </a:rPr>
              <a:t>Клиентов привлекают компании, которые думают о разнообразии. Люди из целевой группы тоже могут быть клиентами.  </a:t>
            </a:r>
            <a:endParaRPr lang="en-US" kern="0" dirty="0">
              <a:latin typeface="BentonSans Book" panose="02000503000000020004" pitchFamily="2" charset="0"/>
              <a:ea typeface="Arial Unicode MS" pitchFamily="34" charset="-128"/>
              <a:cs typeface="Arial Unicode MS" pitchFamily="34" charset="-128"/>
            </a:endParaRPr>
          </a:p>
          <a:p>
            <a:endParaRPr lang="de-DE" dirty="0"/>
          </a:p>
        </p:txBody>
      </p:sp>
      <p:sp>
        <p:nvSpPr>
          <p:cNvPr id="12" name="Title 11"/>
          <p:cNvSpPr>
            <a:spLocks noGrp="1"/>
          </p:cNvSpPr>
          <p:nvPr>
            <p:ph type="title"/>
          </p:nvPr>
        </p:nvSpPr>
        <p:spPr>
          <a:xfrm>
            <a:off x="504001" y="504000"/>
            <a:ext cx="11186476" cy="369332"/>
          </a:xfrm>
        </p:spPr>
        <p:txBody>
          <a:bodyPr/>
          <a:lstStyle/>
          <a:p>
            <a:r>
              <a:rPr lang="ru-RU" dirty="0">
                <a:latin typeface="BentonSans Book" panose="02000503000000020004" pitchFamily="2" charset="0"/>
              </a:rPr>
              <a:t>Почему культура включенности и разнообразия важна для компаний? </a:t>
            </a:r>
            <a:endParaRPr lang="de-DE" dirty="0">
              <a:latin typeface="BentonSans Book" panose="02000503000000020004" pitchFamily="2" charset="0"/>
            </a:endParaRPr>
          </a:p>
        </p:txBody>
      </p:sp>
      <p:pic>
        <p:nvPicPr>
          <p:cNvPr id="3" name="Picture 2"/>
          <p:cNvPicPr>
            <a:picLocks noChangeAspect="1"/>
          </p:cNvPicPr>
          <p:nvPr/>
        </p:nvPicPr>
        <p:blipFill>
          <a:blip r:embed="rId3"/>
          <a:stretch>
            <a:fillRect/>
          </a:stretch>
        </p:blipFill>
        <p:spPr>
          <a:xfrm>
            <a:off x="5443595" y="1782854"/>
            <a:ext cx="1692000" cy="1692000"/>
          </a:xfrm>
          <a:prstGeom prst="rect">
            <a:avLst/>
          </a:prstGeom>
        </p:spPr>
      </p:pic>
      <p:pic>
        <p:nvPicPr>
          <p:cNvPr id="11" name="Picture 10"/>
          <p:cNvPicPr>
            <a:picLocks noChangeAspect="1"/>
          </p:cNvPicPr>
          <p:nvPr/>
        </p:nvPicPr>
        <p:blipFill>
          <a:blip r:embed="rId4"/>
          <a:stretch>
            <a:fillRect/>
          </a:stretch>
        </p:blipFill>
        <p:spPr>
          <a:xfrm>
            <a:off x="1632357" y="1782854"/>
            <a:ext cx="1692000" cy="1692000"/>
          </a:xfrm>
          <a:prstGeom prst="rect">
            <a:avLst/>
          </a:prstGeom>
        </p:spPr>
      </p:pic>
      <p:pic>
        <p:nvPicPr>
          <p:cNvPr id="13" name="Picture 12"/>
          <p:cNvPicPr>
            <a:picLocks noChangeAspect="1"/>
          </p:cNvPicPr>
          <p:nvPr/>
        </p:nvPicPr>
        <p:blipFill>
          <a:blip r:embed="rId5"/>
          <a:stretch>
            <a:fillRect/>
          </a:stretch>
        </p:blipFill>
        <p:spPr>
          <a:xfrm>
            <a:off x="9129788" y="1785563"/>
            <a:ext cx="1755196" cy="1755196"/>
          </a:xfrm>
          <a:prstGeom prst="rect">
            <a:avLst/>
          </a:prstGeom>
        </p:spPr>
      </p:pic>
      <p:sp>
        <p:nvSpPr>
          <p:cNvPr id="14" name="Text Placeholder 9"/>
          <p:cNvSpPr txBox="1">
            <a:spLocks/>
          </p:cNvSpPr>
          <p:nvPr/>
        </p:nvSpPr>
        <p:spPr bwMode="black">
          <a:xfrm>
            <a:off x="4409353" y="3474855"/>
            <a:ext cx="3564000" cy="1523052"/>
          </a:xfrm>
          <a:prstGeom prst="rect">
            <a:avLst/>
          </a:prstGeom>
        </p:spPr>
        <p:txBody>
          <a:bodyPr vert="horz" lIns="0" tIns="0" rIns="0" bIns="0" rtlCol="0">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defTabSz="1219118" fontAlgn="base">
              <a:spcBef>
                <a:spcPct val="50000"/>
              </a:spcBef>
              <a:spcAft>
                <a:spcPct val="0"/>
              </a:spcAft>
              <a:buClr>
                <a:srgbClr val="F0AB00"/>
              </a:buClr>
            </a:pPr>
            <a:r>
              <a:rPr lang="ru-RU" sz="2400" kern="0" dirty="0">
                <a:solidFill>
                  <a:schemeClr val="accent1"/>
                </a:solidFill>
                <a:latin typeface="BentonSans Bold" panose="02000803000000020004" pitchFamily="2" charset="0"/>
                <a:ea typeface="Arial Unicode MS" pitchFamily="34" charset="-128"/>
                <a:cs typeface="Arial Unicode MS" pitchFamily="34" charset="-128"/>
              </a:rPr>
              <a:t>Инновационность </a:t>
            </a:r>
            <a:r>
              <a:rPr lang="en-US" sz="2400" kern="0" dirty="0">
                <a:solidFill>
                  <a:schemeClr val="accent1"/>
                </a:solidFill>
                <a:latin typeface="BentonSans Bold" panose="02000803000000020004" pitchFamily="2" charset="0"/>
                <a:ea typeface="Arial Unicode MS" pitchFamily="34" charset="-128"/>
                <a:cs typeface="Arial Unicode MS" pitchFamily="34" charset="-128"/>
              </a:rPr>
              <a:t> </a:t>
            </a:r>
          </a:p>
          <a:p>
            <a:pPr algn="ctr" defTabSz="1219118" fontAlgn="base">
              <a:spcBef>
                <a:spcPct val="50000"/>
              </a:spcBef>
              <a:spcAft>
                <a:spcPct val="0"/>
              </a:spcAft>
              <a:buClr>
                <a:srgbClr val="F0AB00"/>
              </a:buClr>
            </a:pPr>
            <a:r>
              <a:rPr lang="ru-RU" kern="0" dirty="0">
                <a:latin typeface="BentonSans Book" panose="02000503000000020004" pitchFamily="2" charset="0"/>
                <a:ea typeface="Arial Unicode MS" pitchFamily="34" charset="-128"/>
                <a:cs typeface="Arial Unicode MS" pitchFamily="34" charset="-128"/>
              </a:rPr>
              <a:t>Разнообразие ведет к разнице мнений и к обсуждениям, и далее к инновациям </a:t>
            </a:r>
            <a:endParaRPr lang="en-US" kern="0" dirty="0">
              <a:latin typeface="BentonSans Book" panose="02000503000000020004" pitchFamily="2" charset="0"/>
              <a:ea typeface="Arial Unicode MS" pitchFamily="34" charset="-128"/>
              <a:cs typeface="Arial Unicode MS" pitchFamily="34" charset="-128"/>
            </a:endParaRPr>
          </a:p>
          <a:p>
            <a:pPr algn="ctr" defTabSz="1219118" fontAlgn="base">
              <a:spcBef>
                <a:spcPct val="50000"/>
              </a:spcBef>
              <a:spcAft>
                <a:spcPct val="0"/>
              </a:spcAft>
              <a:buClr>
                <a:srgbClr val="F0AB00"/>
              </a:buClr>
            </a:pPr>
            <a:endParaRPr lang="en-US" kern="0" dirty="0">
              <a:latin typeface="BentonSans Book" panose="02000503000000020004" pitchFamily="2" charset="0"/>
              <a:ea typeface="Arial Unicode MS" pitchFamily="34" charset="-128"/>
              <a:cs typeface="Arial Unicode MS" pitchFamily="34" charset="-128"/>
            </a:endParaRPr>
          </a:p>
        </p:txBody>
      </p:sp>
    </p:spTree>
    <p:extLst>
      <p:ext uri="{BB962C8B-B14F-4D97-AF65-F5344CB8AC3E}">
        <p14:creationId xmlns:p14="http://schemas.microsoft.com/office/powerpoint/2010/main" val="10852822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4C0A3-3414-44D4-9348-716CAE4D3F10}"/>
              </a:ext>
            </a:extLst>
          </p:cNvPr>
          <p:cNvSpPr>
            <a:spLocks noGrp="1"/>
          </p:cNvSpPr>
          <p:nvPr>
            <p:ph type="title"/>
          </p:nvPr>
        </p:nvSpPr>
        <p:spPr>
          <a:xfrm>
            <a:off x="504001" y="504000"/>
            <a:ext cx="11186476" cy="738664"/>
          </a:xfrm>
        </p:spPr>
        <p:txBody>
          <a:bodyPr/>
          <a:lstStyle/>
          <a:p>
            <a:r>
              <a:rPr lang="ru-RU" dirty="0">
                <a:latin typeface="BentonSans Book" panose="02000503000000020004" pitchFamily="2" charset="0"/>
              </a:rPr>
              <a:t>Традиционные возражения менеджеров </a:t>
            </a:r>
            <a:r>
              <a:rPr lang="en-US" dirty="0">
                <a:latin typeface="BentonSans Book" panose="02000503000000020004" pitchFamily="2" charset="0"/>
              </a:rPr>
              <a:t>IT </a:t>
            </a:r>
            <a:r>
              <a:rPr lang="ru-RU" dirty="0">
                <a:latin typeface="BentonSans Book" panose="02000503000000020004" pitchFamily="2" charset="0"/>
              </a:rPr>
              <a:t>рынка против найма сотрудников с инвалидностью (по опросу нескольких российских компаний</a:t>
            </a:r>
            <a:r>
              <a:rPr lang="en-US" dirty="0">
                <a:latin typeface="BentonSans Book" panose="02000503000000020004" pitchFamily="2" charset="0"/>
              </a:rPr>
              <a:t>) </a:t>
            </a:r>
            <a:endParaRPr lang="ru-RU" dirty="0"/>
          </a:p>
        </p:txBody>
      </p:sp>
      <p:sp>
        <p:nvSpPr>
          <p:cNvPr id="8" name="Rectangle 7">
            <a:extLst>
              <a:ext uri="{FF2B5EF4-FFF2-40B4-BE49-F238E27FC236}">
                <a16:creationId xmlns:a16="http://schemas.microsoft.com/office/drawing/2014/main" id="{6AEEF727-15E3-4580-804C-BF13D6FED001}"/>
              </a:ext>
            </a:extLst>
          </p:cNvPr>
          <p:cNvSpPr/>
          <p:nvPr/>
        </p:nvSpPr>
        <p:spPr>
          <a:xfrm>
            <a:off x="322884" y="1639957"/>
            <a:ext cx="4823372" cy="1384995"/>
          </a:xfrm>
          <a:prstGeom prst="rect">
            <a:avLst/>
          </a:prstGeom>
        </p:spPr>
        <p:txBody>
          <a:bodyPr wrap="square">
            <a:spAutoFit/>
          </a:bodyPr>
          <a:lstStyle/>
          <a:p>
            <a:pPr lvl="0"/>
            <a:r>
              <a:rPr lang="ru-RU" dirty="0">
                <a:latin typeface="BentonSans Book" panose="02000503000000020004" pitchFamily="2" charset="0"/>
              </a:rPr>
              <a:t>1. Сотрудник с инвалидностью не будет работать на уровне продуктивности сотрудника без инвалидности</a:t>
            </a:r>
          </a:p>
        </p:txBody>
      </p:sp>
      <p:sp>
        <p:nvSpPr>
          <p:cNvPr id="9" name="Rectangle 8">
            <a:extLst>
              <a:ext uri="{FF2B5EF4-FFF2-40B4-BE49-F238E27FC236}">
                <a16:creationId xmlns:a16="http://schemas.microsoft.com/office/drawing/2014/main" id="{F34E31EF-B4A7-46A5-AF42-8567C7DB3FA3}"/>
              </a:ext>
            </a:extLst>
          </p:cNvPr>
          <p:cNvSpPr/>
          <p:nvPr/>
        </p:nvSpPr>
        <p:spPr>
          <a:xfrm>
            <a:off x="6678959" y="1719198"/>
            <a:ext cx="5327509" cy="1061829"/>
          </a:xfrm>
          <a:prstGeom prst="rect">
            <a:avLst/>
          </a:prstGeom>
        </p:spPr>
        <p:txBody>
          <a:bodyPr wrap="square">
            <a:spAutoFit/>
          </a:bodyPr>
          <a:lstStyle/>
          <a:p>
            <a:pPr lvl="0"/>
            <a:r>
              <a:rPr lang="ru-RU" dirty="0">
                <a:latin typeface="BentonSans Book" panose="02000503000000020004" pitchFamily="2" charset="0"/>
              </a:rPr>
              <a:t>2. Сотрудник с инвалидностью не замотивирован, он будет качать права, и его не уволить. </a:t>
            </a:r>
          </a:p>
        </p:txBody>
      </p:sp>
      <p:sp>
        <p:nvSpPr>
          <p:cNvPr id="10" name="Rectangle 9">
            <a:extLst>
              <a:ext uri="{FF2B5EF4-FFF2-40B4-BE49-F238E27FC236}">
                <a16:creationId xmlns:a16="http://schemas.microsoft.com/office/drawing/2014/main" id="{33C03619-9941-4A72-A822-C5D89D7B305F}"/>
              </a:ext>
            </a:extLst>
          </p:cNvPr>
          <p:cNvSpPr/>
          <p:nvPr/>
        </p:nvSpPr>
        <p:spPr>
          <a:xfrm>
            <a:off x="268219" y="4214477"/>
            <a:ext cx="4932702" cy="1384995"/>
          </a:xfrm>
          <a:prstGeom prst="rect">
            <a:avLst/>
          </a:prstGeom>
        </p:spPr>
        <p:txBody>
          <a:bodyPr wrap="square">
            <a:spAutoFit/>
          </a:bodyPr>
          <a:lstStyle/>
          <a:p>
            <a:pPr lvl="0"/>
            <a:r>
              <a:rPr lang="ru-RU" dirty="0">
                <a:latin typeface="BentonSans Book" panose="02000503000000020004" pitchFamily="2" charset="0"/>
              </a:rPr>
              <a:t>3. Сотрудники компании не хотят видеть людей с инвалидностью рядом с собой и не знают как с ними взаимодействовать. </a:t>
            </a:r>
          </a:p>
        </p:txBody>
      </p:sp>
      <p:sp>
        <p:nvSpPr>
          <p:cNvPr id="11" name="Rectangle 10">
            <a:extLst>
              <a:ext uri="{FF2B5EF4-FFF2-40B4-BE49-F238E27FC236}">
                <a16:creationId xmlns:a16="http://schemas.microsoft.com/office/drawing/2014/main" id="{0D642CCE-3401-46AB-8499-7449AE127CEF}"/>
              </a:ext>
            </a:extLst>
          </p:cNvPr>
          <p:cNvSpPr/>
          <p:nvPr/>
        </p:nvSpPr>
        <p:spPr>
          <a:xfrm>
            <a:off x="6758473" y="4214477"/>
            <a:ext cx="5168483" cy="1384995"/>
          </a:xfrm>
          <a:prstGeom prst="rect">
            <a:avLst/>
          </a:prstGeom>
        </p:spPr>
        <p:txBody>
          <a:bodyPr wrap="square">
            <a:spAutoFit/>
          </a:bodyPr>
          <a:lstStyle/>
          <a:p>
            <a:pPr lvl="0"/>
            <a:r>
              <a:rPr lang="ru-RU" dirty="0">
                <a:latin typeface="BentonSans Book" panose="02000503000000020004" pitchFamily="2" charset="0"/>
              </a:rPr>
              <a:t>4. Сложно найти разработчика со знанием того стека технологий, который нужен компании, а без знаний человек не нужен. </a:t>
            </a:r>
          </a:p>
        </p:txBody>
      </p:sp>
      <p:pic>
        <p:nvPicPr>
          <p:cNvPr id="1026" name="Picture 2">
            <a:extLst>
              <a:ext uri="{FF2B5EF4-FFF2-40B4-BE49-F238E27FC236}">
                <a16:creationId xmlns:a16="http://schemas.microsoft.com/office/drawing/2014/main" id="{480D0379-4974-4D8A-BE13-DD2F2FE1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462" y="2151821"/>
            <a:ext cx="3076575"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4C0A3-3414-44D4-9348-716CAE4D3F10}"/>
              </a:ext>
            </a:extLst>
          </p:cNvPr>
          <p:cNvSpPr>
            <a:spLocks noGrp="1"/>
          </p:cNvSpPr>
          <p:nvPr>
            <p:ph type="title"/>
          </p:nvPr>
        </p:nvSpPr>
        <p:spPr>
          <a:xfrm>
            <a:off x="504001" y="504000"/>
            <a:ext cx="11186476" cy="369332"/>
          </a:xfrm>
        </p:spPr>
        <p:txBody>
          <a:bodyPr/>
          <a:lstStyle/>
          <a:p>
            <a:r>
              <a:rPr lang="ru-RU" dirty="0">
                <a:latin typeface="BentonSans Book" panose="02000503000000020004" pitchFamily="2" charset="0"/>
              </a:rPr>
              <a:t>Путь, который поможет.  Опыт </a:t>
            </a:r>
            <a:r>
              <a:rPr lang="en-US" dirty="0">
                <a:latin typeface="BentonSans Book" panose="02000503000000020004" pitchFamily="2" charset="0"/>
              </a:rPr>
              <a:t>SAP </a:t>
            </a:r>
            <a:endParaRPr lang="ru-RU" dirty="0"/>
          </a:p>
        </p:txBody>
      </p:sp>
      <p:sp>
        <p:nvSpPr>
          <p:cNvPr id="8" name="Rectangle 7">
            <a:extLst>
              <a:ext uri="{FF2B5EF4-FFF2-40B4-BE49-F238E27FC236}">
                <a16:creationId xmlns:a16="http://schemas.microsoft.com/office/drawing/2014/main" id="{6AEEF727-15E3-4580-804C-BF13D6FED001}"/>
              </a:ext>
            </a:extLst>
          </p:cNvPr>
          <p:cNvSpPr/>
          <p:nvPr/>
        </p:nvSpPr>
        <p:spPr>
          <a:xfrm>
            <a:off x="403542" y="1292661"/>
            <a:ext cx="4823372" cy="1384995"/>
          </a:xfrm>
          <a:prstGeom prst="rect">
            <a:avLst/>
          </a:prstGeom>
        </p:spPr>
        <p:txBody>
          <a:bodyPr wrap="square">
            <a:spAutoFit/>
          </a:bodyPr>
          <a:lstStyle/>
          <a:p>
            <a:r>
              <a:rPr lang="ru-RU" dirty="0">
                <a:latin typeface="BentonSans Book" panose="02000503000000020004" pitchFamily="2" charset="0"/>
              </a:rPr>
              <a:t>1. </a:t>
            </a:r>
            <a:r>
              <a:rPr lang="ru-RU" dirty="0"/>
              <a:t>Выделите отдельный бюджет, с точки зрения численности и/или ФОТ. </a:t>
            </a:r>
          </a:p>
          <a:p>
            <a:pPr lvl="0"/>
            <a:endParaRPr lang="ru-RU" dirty="0">
              <a:latin typeface="BentonSans Book" panose="02000503000000020004" pitchFamily="2" charset="0"/>
            </a:endParaRPr>
          </a:p>
        </p:txBody>
      </p:sp>
      <p:sp>
        <p:nvSpPr>
          <p:cNvPr id="9" name="Rectangle 8">
            <a:extLst>
              <a:ext uri="{FF2B5EF4-FFF2-40B4-BE49-F238E27FC236}">
                <a16:creationId xmlns:a16="http://schemas.microsoft.com/office/drawing/2014/main" id="{F34E31EF-B4A7-46A5-AF42-8567C7DB3FA3}"/>
              </a:ext>
            </a:extLst>
          </p:cNvPr>
          <p:cNvSpPr/>
          <p:nvPr/>
        </p:nvSpPr>
        <p:spPr>
          <a:xfrm>
            <a:off x="6599445" y="1260176"/>
            <a:ext cx="5327509" cy="1384995"/>
          </a:xfrm>
          <a:prstGeom prst="rect">
            <a:avLst/>
          </a:prstGeom>
        </p:spPr>
        <p:txBody>
          <a:bodyPr wrap="square">
            <a:spAutoFit/>
          </a:bodyPr>
          <a:lstStyle/>
          <a:p>
            <a:r>
              <a:rPr lang="ru-RU" dirty="0">
                <a:latin typeface="BentonSans Book" panose="02000503000000020004" pitchFamily="2" charset="0"/>
              </a:rPr>
              <a:t>2. </a:t>
            </a:r>
            <a:r>
              <a:rPr lang="ru-RU" dirty="0"/>
              <a:t>Ищите мотивированных кандидатов. Используйте все возможные ресурсы для поиска кандидатов – соцсети, ЦЗН, фонды. </a:t>
            </a:r>
            <a:endParaRPr lang="ru-RU" dirty="0">
              <a:latin typeface="BentonSans Book" panose="02000503000000020004" pitchFamily="2" charset="0"/>
            </a:endParaRPr>
          </a:p>
        </p:txBody>
      </p:sp>
      <p:sp>
        <p:nvSpPr>
          <p:cNvPr id="10" name="Rectangle 9">
            <a:extLst>
              <a:ext uri="{FF2B5EF4-FFF2-40B4-BE49-F238E27FC236}">
                <a16:creationId xmlns:a16="http://schemas.microsoft.com/office/drawing/2014/main" id="{33C03619-9941-4A72-A822-C5D89D7B305F}"/>
              </a:ext>
            </a:extLst>
          </p:cNvPr>
          <p:cNvSpPr/>
          <p:nvPr/>
        </p:nvSpPr>
        <p:spPr>
          <a:xfrm>
            <a:off x="403542" y="2887683"/>
            <a:ext cx="5605807" cy="2677656"/>
          </a:xfrm>
          <a:prstGeom prst="rect">
            <a:avLst/>
          </a:prstGeom>
        </p:spPr>
        <p:txBody>
          <a:bodyPr wrap="square">
            <a:spAutoFit/>
          </a:bodyPr>
          <a:lstStyle/>
          <a:p>
            <a:r>
              <a:rPr lang="ru-RU" dirty="0">
                <a:latin typeface="BentonSans Book" panose="02000503000000020004" pitchFamily="2" charset="0"/>
              </a:rPr>
              <a:t>3. </a:t>
            </a:r>
            <a:r>
              <a:rPr lang="ru-RU" dirty="0"/>
              <a:t>Найдите </a:t>
            </a:r>
            <a:r>
              <a:rPr lang="ru-RU" dirty="0" err="1"/>
              <a:t>амбассадоров</a:t>
            </a:r>
            <a:r>
              <a:rPr lang="ru-RU" dirty="0"/>
              <a:t> внутри компании – людей, персонально заинтересованных в продвижении этой темы. Проведите тренинг для неосведомленных Найдите готовых к найму нанимающих менеджеров и награждайте их за продвижение культуры</a:t>
            </a:r>
          </a:p>
          <a:p>
            <a:pPr lvl="0"/>
            <a:endParaRPr lang="ru-RU" dirty="0">
              <a:latin typeface="BentonSans Book" panose="02000503000000020004" pitchFamily="2" charset="0"/>
            </a:endParaRPr>
          </a:p>
        </p:txBody>
      </p:sp>
      <p:sp>
        <p:nvSpPr>
          <p:cNvPr id="11" name="Rectangle 10">
            <a:extLst>
              <a:ext uri="{FF2B5EF4-FFF2-40B4-BE49-F238E27FC236}">
                <a16:creationId xmlns:a16="http://schemas.microsoft.com/office/drawing/2014/main" id="{0D642CCE-3401-46AB-8499-7449AE127CEF}"/>
              </a:ext>
            </a:extLst>
          </p:cNvPr>
          <p:cNvSpPr/>
          <p:nvPr/>
        </p:nvSpPr>
        <p:spPr>
          <a:xfrm>
            <a:off x="6521994" y="2887683"/>
            <a:ext cx="5168483" cy="2031325"/>
          </a:xfrm>
          <a:prstGeom prst="rect">
            <a:avLst/>
          </a:prstGeom>
        </p:spPr>
        <p:txBody>
          <a:bodyPr wrap="square">
            <a:spAutoFit/>
          </a:bodyPr>
          <a:lstStyle/>
          <a:p>
            <a:r>
              <a:rPr lang="ru-RU" dirty="0">
                <a:latin typeface="BentonSans Book" panose="02000503000000020004" pitchFamily="2" charset="0"/>
              </a:rPr>
              <a:t>4. </a:t>
            </a:r>
            <a:r>
              <a:rPr lang="ru-RU" dirty="0"/>
              <a:t>Не публикуйте вакансии, идите от потребностей, возможностей и мотивации кандидата, «продавайте» кандидатов внутри компании.  Инвестируйте в обучение. </a:t>
            </a:r>
            <a:endParaRPr lang="en-US" dirty="0"/>
          </a:p>
          <a:p>
            <a:pPr lvl="0"/>
            <a:endParaRPr lang="ru-RU" dirty="0">
              <a:latin typeface="BentonSans Book" panose="02000503000000020004" pitchFamily="2" charset="0"/>
            </a:endParaRPr>
          </a:p>
        </p:txBody>
      </p:sp>
      <p:pic>
        <p:nvPicPr>
          <p:cNvPr id="2050" name="Picture 2">
            <a:extLst>
              <a:ext uri="{FF2B5EF4-FFF2-40B4-BE49-F238E27FC236}">
                <a16:creationId xmlns:a16="http://schemas.microsoft.com/office/drawing/2014/main" id="{986DBE37-0C3E-4CA8-937B-ED788498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296" y="4259194"/>
            <a:ext cx="2646708" cy="26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0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F8632-587E-4869-BC93-73FF43D0433B}"/>
              </a:ext>
            </a:extLst>
          </p:cNvPr>
          <p:cNvSpPr>
            <a:spLocks noGrp="1"/>
          </p:cNvSpPr>
          <p:nvPr>
            <p:ph type="body" sz="quarter" idx="10"/>
          </p:nvPr>
        </p:nvSpPr>
        <p:spPr>
          <a:xfrm>
            <a:off x="504000" y="1321826"/>
            <a:ext cx="11186477" cy="4716000"/>
          </a:xfrm>
        </p:spPr>
        <p:txBody>
          <a:bodyPr/>
          <a:lstStyle/>
          <a:p>
            <a:endParaRPr lang="en-US" dirty="0"/>
          </a:p>
          <a:p>
            <a:endParaRPr lang="ru-RU" dirty="0"/>
          </a:p>
        </p:txBody>
      </p:sp>
      <p:sp>
        <p:nvSpPr>
          <p:cNvPr id="3" name="Title 2">
            <a:extLst>
              <a:ext uri="{FF2B5EF4-FFF2-40B4-BE49-F238E27FC236}">
                <a16:creationId xmlns:a16="http://schemas.microsoft.com/office/drawing/2014/main" id="{5092B0DC-E9C5-414F-913B-2757724B6FDB}"/>
              </a:ext>
            </a:extLst>
          </p:cNvPr>
          <p:cNvSpPr>
            <a:spLocks noGrp="1"/>
          </p:cNvSpPr>
          <p:nvPr>
            <p:ph type="title"/>
          </p:nvPr>
        </p:nvSpPr>
        <p:spPr/>
        <p:txBody>
          <a:bodyPr/>
          <a:lstStyle/>
          <a:p>
            <a:r>
              <a:rPr lang="ru-RU" dirty="0">
                <a:latin typeface="BentonSans Book" panose="02000503000000020004" pitchFamily="2" charset="0"/>
              </a:rPr>
              <a:t>Путь, который поможет.  Опыт </a:t>
            </a:r>
            <a:r>
              <a:rPr lang="en-US" dirty="0">
                <a:latin typeface="BentonSans Book" panose="02000503000000020004" pitchFamily="2" charset="0"/>
              </a:rPr>
              <a:t>SAP </a:t>
            </a:r>
            <a:endParaRPr lang="ru-RU" dirty="0"/>
          </a:p>
        </p:txBody>
      </p:sp>
      <p:sp>
        <p:nvSpPr>
          <p:cNvPr id="4" name="Rectangle 3">
            <a:extLst>
              <a:ext uri="{FF2B5EF4-FFF2-40B4-BE49-F238E27FC236}">
                <a16:creationId xmlns:a16="http://schemas.microsoft.com/office/drawing/2014/main" id="{0AE82F70-374A-4A20-B5C7-B2DF9F341A45}"/>
              </a:ext>
            </a:extLst>
          </p:cNvPr>
          <p:cNvSpPr/>
          <p:nvPr/>
        </p:nvSpPr>
        <p:spPr>
          <a:xfrm>
            <a:off x="504000" y="1321826"/>
            <a:ext cx="11014281" cy="3046988"/>
          </a:xfrm>
          <a:prstGeom prst="rect">
            <a:avLst/>
          </a:prstGeom>
        </p:spPr>
        <p:txBody>
          <a:bodyPr wrap="square">
            <a:spAutoFit/>
          </a:bodyPr>
          <a:lstStyle/>
          <a:p>
            <a:pPr lvl="0"/>
            <a:r>
              <a:rPr lang="ru-RU" sz="2400" dirty="0"/>
              <a:t>5. Используйте современные технологии для найма – например, видео- интервью</a:t>
            </a:r>
            <a:r>
              <a:rPr lang="en-US" sz="2400" dirty="0"/>
              <a:t>.</a:t>
            </a:r>
            <a:endParaRPr lang="ru-RU" sz="2400" dirty="0"/>
          </a:p>
          <a:p>
            <a:pPr lvl="0"/>
            <a:r>
              <a:rPr lang="ru-RU" sz="2400" dirty="0"/>
              <a:t>Снимите стресс с кандидатов и познакомьте кандидата с большим количеством нанимающих менеджеров. </a:t>
            </a:r>
            <a:endParaRPr lang="en-US" sz="2400" dirty="0"/>
          </a:p>
          <a:p>
            <a:pPr lvl="0"/>
            <a:endParaRPr lang="en-US" sz="2400" dirty="0"/>
          </a:p>
          <a:p>
            <a:pPr lvl="0"/>
            <a:endParaRPr lang="en-US" sz="2400" dirty="0"/>
          </a:p>
          <a:p>
            <a:r>
              <a:rPr lang="en-US" sz="2400" dirty="0"/>
              <a:t>6. </a:t>
            </a:r>
            <a:r>
              <a:rPr lang="ru-RU" sz="2400" dirty="0" err="1"/>
              <a:t>Коммуницируйте</a:t>
            </a:r>
            <a:r>
              <a:rPr lang="ru-RU" sz="2400" dirty="0"/>
              <a:t> истории успеха на рынок – формируйте культуру. </a:t>
            </a:r>
            <a:endParaRPr lang="en-US" sz="2400" dirty="0"/>
          </a:p>
          <a:p>
            <a:pPr lvl="0"/>
            <a:endParaRPr lang="ru-RU" sz="2400" dirty="0"/>
          </a:p>
        </p:txBody>
      </p:sp>
      <p:pic>
        <p:nvPicPr>
          <p:cNvPr id="5" name="Picture 4">
            <a:extLst>
              <a:ext uri="{FF2B5EF4-FFF2-40B4-BE49-F238E27FC236}">
                <a16:creationId xmlns:a16="http://schemas.microsoft.com/office/drawing/2014/main" id="{5A1CCFA4-26F8-4D49-A20B-9D370FBED5EE}"/>
              </a:ext>
            </a:extLst>
          </p:cNvPr>
          <p:cNvPicPr>
            <a:picLocks noChangeAspect="1"/>
          </p:cNvPicPr>
          <p:nvPr/>
        </p:nvPicPr>
        <p:blipFill>
          <a:blip r:embed="rId2"/>
          <a:stretch>
            <a:fillRect/>
          </a:stretch>
        </p:blipFill>
        <p:spPr>
          <a:xfrm flipH="1">
            <a:off x="8990119" y="4059135"/>
            <a:ext cx="2288370" cy="2288370"/>
          </a:xfrm>
          <a:prstGeom prst="rect">
            <a:avLst/>
          </a:prstGeom>
        </p:spPr>
      </p:pic>
    </p:spTree>
    <p:extLst>
      <p:ext uri="{BB962C8B-B14F-4D97-AF65-F5344CB8AC3E}">
        <p14:creationId xmlns:p14="http://schemas.microsoft.com/office/powerpoint/2010/main" val="143090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4789-747A-4AFC-98BB-1AB133A7D21B}"/>
              </a:ext>
            </a:extLst>
          </p:cNvPr>
          <p:cNvSpPr>
            <a:spLocks noGrp="1"/>
          </p:cNvSpPr>
          <p:nvPr>
            <p:ph type="title"/>
          </p:nvPr>
        </p:nvSpPr>
        <p:spPr>
          <a:xfrm>
            <a:off x="839787" y="1025576"/>
            <a:ext cx="10515600" cy="369332"/>
          </a:xfrm>
        </p:spPr>
        <p:txBody>
          <a:bodyPr/>
          <a:lstStyle/>
          <a:p>
            <a:pPr algn="ctr"/>
            <a:r>
              <a:rPr lang="ru-RU" dirty="0">
                <a:latin typeface="BentonSans Book" panose="02000503000000020004" pitchFamily="2" charset="0"/>
              </a:rPr>
              <a:t>Сделаем новый цифровой мир доступным каждому вместе!</a:t>
            </a:r>
          </a:p>
        </p:txBody>
      </p:sp>
      <p:pic>
        <p:nvPicPr>
          <p:cNvPr id="7" name="Picture 6">
            <a:extLst>
              <a:ext uri="{FF2B5EF4-FFF2-40B4-BE49-F238E27FC236}">
                <a16:creationId xmlns:a16="http://schemas.microsoft.com/office/drawing/2014/main" id="{5CA55DE5-F1C9-436C-A7AB-149263417E40}"/>
              </a:ext>
            </a:extLst>
          </p:cNvPr>
          <p:cNvPicPr>
            <a:picLocks noChangeAspect="1"/>
          </p:cNvPicPr>
          <p:nvPr/>
        </p:nvPicPr>
        <p:blipFill>
          <a:blip r:embed="rId2"/>
          <a:stretch>
            <a:fillRect/>
          </a:stretch>
        </p:blipFill>
        <p:spPr>
          <a:xfrm>
            <a:off x="1587" y="2659712"/>
            <a:ext cx="12192000" cy="4198289"/>
          </a:xfrm>
          <a:prstGeom prst="rect">
            <a:avLst/>
          </a:prstGeom>
        </p:spPr>
      </p:pic>
    </p:spTree>
    <p:extLst>
      <p:ext uri="{BB962C8B-B14F-4D97-AF65-F5344CB8AC3E}">
        <p14:creationId xmlns:p14="http://schemas.microsoft.com/office/powerpoint/2010/main" val="18076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ru-RU" dirty="0"/>
              <a:t>Спасибо! </a:t>
            </a:r>
            <a:endParaRPr lang="en-US" dirty="0"/>
          </a:p>
        </p:txBody>
      </p:sp>
      <p:sp>
        <p:nvSpPr>
          <p:cNvPr id="3" name="Contact information"/>
          <p:cNvSpPr>
            <a:spLocks noGrp="1"/>
          </p:cNvSpPr>
          <p:nvPr>
            <p:ph type="body" sz="quarter" idx="10"/>
          </p:nvPr>
        </p:nvSpPr>
        <p:spPr>
          <a:xfrm>
            <a:off x="504000" y="2905487"/>
            <a:ext cx="5593588" cy="2501010"/>
          </a:xfrm>
        </p:spPr>
        <p:txBody>
          <a:bodyPr/>
          <a:lstStyle/>
          <a:p>
            <a:pPr lvl="1"/>
            <a:r>
              <a:rPr lang="ru-RU" b="1" dirty="0"/>
              <a:t>Вера Соломатина</a:t>
            </a:r>
          </a:p>
          <a:p>
            <a:pPr lvl="1"/>
            <a:r>
              <a:rPr lang="en-US" b="1" dirty="0"/>
              <a:t>HRD SAP CIS </a:t>
            </a:r>
            <a:endParaRPr lang="ru-RU" b="1" dirty="0"/>
          </a:p>
          <a:p>
            <a:pPr lvl="1"/>
            <a:r>
              <a:rPr lang="en-US" b="1" dirty="0">
                <a:hlinkClick r:id="rId2"/>
              </a:rPr>
              <a:t>Vera.solomatina@sap.com</a:t>
            </a:r>
            <a:r>
              <a:rPr lang="en-US" b="1" dirty="0"/>
              <a:t> </a:t>
            </a:r>
          </a:p>
          <a:p>
            <a:pPr lvl="1"/>
            <a:endParaRPr lang="en-US" dirty="0"/>
          </a:p>
        </p:txBody>
      </p:sp>
    </p:spTree>
    <p:extLst>
      <p:ext uri="{BB962C8B-B14F-4D97-AF65-F5344CB8AC3E}">
        <p14:creationId xmlns:p14="http://schemas.microsoft.com/office/powerpoint/2010/main" val="1881851238"/>
      </p:ext>
    </p:extLst>
  </p:cSld>
  <p:clrMapOvr>
    <a:masterClrMapping/>
  </p:clrMapOvr>
</p:sld>
</file>

<file path=ppt/theme/theme1.xml><?xml version="1.0" encoding="utf-8"?>
<a:theme xmlns:a="http://schemas.openxmlformats.org/drawingml/2006/main" name="SAP 2019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9_16x9_black.potx" id="{FAB811BA-6951-4832-99F5-815ED9ADE678}" vid="{53C4EF01-F6DB-4DB6-B097-E6BE75964D4F}"/>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46545390D01B48B666E9D4B44EE000" ma:contentTypeVersion="11" ma:contentTypeDescription="Create a new document." ma:contentTypeScope="" ma:versionID="6057707be40ba4c6c1b256399c465f16">
  <xsd:schema xmlns:xsd="http://www.w3.org/2001/XMLSchema" xmlns:xs="http://www.w3.org/2001/XMLSchema" xmlns:p="http://schemas.microsoft.com/office/2006/metadata/properties" xmlns:ns3="4353bf66-0776-42c9-90a7-b3ba484c9859" xmlns:ns4="1be1c296-673b-41c2-b4f1-92a82be6443c" targetNamespace="http://schemas.microsoft.com/office/2006/metadata/properties" ma:root="true" ma:fieldsID="214b85498a71349b30a50ae25f863ba1" ns3:_="" ns4:_="">
    <xsd:import namespace="4353bf66-0776-42c9-90a7-b3ba484c9859"/>
    <xsd:import namespace="1be1c296-673b-41c2-b4f1-92a82be6443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53bf66-0776-42c9-90a7-b3ba484c9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e1c296-673b-41c2-b4f1-92a82be644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11BD04-96D1-40E8-A104-B7843488990A}">
  <ds:schemaRefs>
    <ds:schemaRef ds:uri="http://schemas.microsoft.com/sharepoint/v3/contenttype/forms"/>
  </ds:schemaRefs>
</ds:datastoreItem>
</file>

<file path=customXml/itemProps2.xml><?xml version="1.0" encoding="utf-8"?>
<ds:datastoreItem xmlns:ds="http://schemas.openxmlformats.org/officeDocument/2006/customXml" ds:itemID="{AE68ED0E-4CC0-4293-908B-8B5496DFB3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895735-15A2-4CBB-8226-B78C7D365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53bf66-0776-42c9-90a7-b3ba484c9859"/>
    <ds:schemaRef ds:uri="1be1c296-673b-41c2-b4f1-92a82be64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SAP_2019_16x9_Black</Template>
  <TotalTime>4716</TotalTime>
  <Words>340</Words>
  <Application>Microsoft Office PowerPoint</Application>
  <PresentationFormat>Custom</PresentationFormat>
  <Paragraphs>31</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BentonSans Bold</vt:lpstr>
      <vt:lpstr>BentonSans Book</vt:lpstr>
      <vt:lpstr>Courier New</vt:lpstr>
      <vt:lpstr>Symbol</vt:lpstr>
      <vt:lpstr>wingdings</vt:lpstr>
      <vt:lpstr>wingdings</vt:lpstr>
      <vt:lpstr>SAP 2019 16x9 black</vt:lpstr>
      <vt:lpstr>Digital Inclusion   Трудоустройство сотрудников с инвалидностью  в технологической компании</vt:lpstr>
      <vt:lpstr>Почему культура включенности и разнообразия важна для компаний? </vt:lpstr>
      <vt:lpstr>Традиционные возражения менеджеров IT рынка против найма сотрудников с инвалидностью (по опросу нескольких российских компаний) </vt:lpstr>
      <vt:lpstr>Путь, который поможет.  Опыт SAP </vt:lpstr>
      <vt:lpstr>Путь, который поможет.  Опыт SAP </vt:lpstr>
      <vt:lpstr>Сделаем новый цифровой мир доступным каждому вместе!</vt:lpstr>
      <vt:lpstr>Спасибо! </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2019/16:9/black</cp:keywords>
  <cp:lastModifiedBy>Solomatina, Vera</cp:lastModifiedBy>
  <cp:revision>32</cp:revision>
  <cp:lastPrinted>2019-12-05T16:29:20Z</cp:lastPrinted>
  <dcterms:created xsi:type="dcterms:W3CDTF">2019-10-24T09:04:50Z</dcterms:created>
  <dcterms:modified xsi:type="dcterms:W3CDTF">2020-10-21T06:56:48Z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0x010100BE46545390D01B48B666E9D4B44EE000</vt:lpwstr>
  </property>
</Properties>
</file>